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5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0069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44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016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45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040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37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59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45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21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04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F03B63-EDF7-4377-A0C1-0A77CCB56724}" type="datetimeFigureOut">
              <a:rPr lang="hr-HR" smtClean="0"/>
              <a:t>29.5.2024.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CF45D5A-B1DF-45AF-A21F-0BE3E18F04A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474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FE27B5-D6F3-4239-9EB1-2B5873ADC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3344" y="2502007"/>
            <a:ext cx="6509029" cy="2098226"/>
          </a:xfrm>
        </p:spPr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Obrtnička škola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koprivnica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brtnička škola Koprivnica - Naslovnica">
            <a:extLst>
              <a:ext uri="{FF2B5EF4-FFF2-40B4-BE49-F238E27FC236}">
                <a16:creationId xmlns:a16="http://schemas.microsoft.com/office/drawing/2014/main" id="{C807C4FA-A5CC-4D98-A387-2670296B8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46" y="1270754"/>
            <a:ext cx="2287153" cy="228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78" y="3349869"/>
            <a:ext cx="2587888" cy="25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AFF54-CEAC-420B-83A2-95BB40D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Erasmus+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5CA9C23-0C3D-4892-AE0D-CA3CD9502A29}"/>
              </a:ext>
            </a:extLst>
          </p:cNvPr>
          <p:cNvSpPr txBox="1">
            <a:spLocks/>
          </p:cNvSpPr>
          <p:nvPr/>
        </p:nvSpPr>
        <p:spPr>
          <a:xfrm>
            <a:off x="1560576" y="2171700"/>
            <a:ext cx="5004816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financira EU</a:t>
            </a: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među prvima u RH dobili akreditaciju i provedba od 2009. g.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obavljanje stručne prakse (mobilnost) učenika te </a:t>
            </a:r>
            <a:r>
              <a:rPr lang="hr-HR" dirty="0" err="1">
                <a:solidFill>
                  <a:schemeClr val="tx1"/>
                </a:solidFill>
                <a:latin typeface="YAD1aZE2q20 0"/>
              </a:rPr>
              <a:t>job</a:t>
            </a:r>
            <a:r>
              <a:rPr lang="hr-HR" dirty="0">
                <a:solidFill>
                  <a:schemeClr val="tx1"/>
                </a:solidFill>
                <a:latin typeface="YAD1aZE2q20 0"/>
              </a:rPr>
              <a:t> </a:t>
            </a:r>
            <a:r>
              <a:rPr lang="hr-HR" dirty="0" err="1">
                <a:solidFill>
                  <a:schemeClr val="tx1"/>
                </a:solidFill>
                <a:latin typeface="YAD1aZE2q20 0"/>
              </a:rPr>
              <a:t>shadowing</a:t>
            </a:r>
            <a:r>
              <a:rPr lang="hr-HR" dirty="0">
                <a:solidFill>
                  <a:schemeClr val="tx1"/>
                </a:solidFill>
                <a:latin typeface="YAD1aZE2q20 0"/>
              </a:rPr>
              <a:t> nastavnika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Erasmus+ akreditacija u strukovnom obrazovanju i osposobljavanju 2020.-2027.g.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osigurana sredstva u proračunu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trajanje mobilnosti: 2 - 3 tjedna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hr-HR" dirty="0">
              <a:solidFill>
                <a:schemeClr val="tx1"/>
              </a:solidFill>
              <a:latin typeface="YAD1aZE2q20 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AF8088-0F96-4452-825D-EF2C0872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344" y="261688"/>
            <a:ext cx="4699142" cy="413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8049EA7-749D-4BB0-BB5F-16F27041BEBA}"/>
              </a:ext>
            </a:extLst>
          </p:cNvPr>
          <p:cNvSpPr txBox="1">
            <a:spLocks/>
          </p:cNvSpPr>
          <p:nvPr/>
        </p:nvSpPr>
        <p:spPr>
          <a:xfrm>
            <a:off x="7439392" y="4507314"/>
            <a:ext cx="1853523" cy="164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sz="1300" dirty="0"/>
              <a:t>Španjolska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300" dirty="0"/>
              <a:t>Slovenija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300" dirty="0"/>
              <a:t>Švedska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300" dirty="0"/>
              <a:t>Češka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>
                <a:solidFill>
                  <a:schemeClr val="tx1"/>
                </a:solidFill>
                <a:latin typeface="YAD1aZE2q20 0"/>
              </a:rPr>
              <a:t>Mađarska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1300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18B4A457-DF1A-4FF4-BD36-4DF0EFE76853}"/>
              </a:ext>
            </a:extLst>
          </p:cNvPr>
          <p:cNvSpPr txBox="1">
            <a:spLocks/>
          </p:cNvSpPr>
          <p:nvPr/>
        </p:nvSpPr>
        <p:spPr>
          <a:xfrm>
            <a:off x="9470715" y="4507314"/>
            <a:ext cx="1853523" cy="1649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Njemačka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Francuska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Ujedinjeno Kraljevstvo Velike Britanije i Sjeverne Irske</a:t>
            </a:r>
          </a:p>
        </p:txBody>
      </p:sp>
    </p:spTree>
    <p:extLst>
      <p:ext uri="{BB962C8B-B14F-4D97-AF65-F5344CB8AC3E}">
        <p14:creationId xmlns:p14="http://schemas.microsoft.com/office/powerpoint/2010/main" val="181621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AFF54-CEAC-420B-83A2-95BB40D4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71667" cy="1485900"/>
          </a:xfrm>
        </p:spPr>
        <p:txBody>
          <a:bodyPr/>
          <a:lstStyle/>
          <a:p>
            <a:r>
              <a:rPr lang="hr-HR" dirty="0"/>
              <a:t>Zašto odabrati Obrtničku školu Koprivnica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12E31865-BF5F-4CF4-9A50-FF293EC33518}"/>
              </a:ext>
            </a:extLst>
          </p:cNvPr>
          <p:cNvSpPr txBox="1">
            <a:spLocks/>
          </p:cNvSpPr>
          <p:nvPr/>
        </p:nvSpPr>
        <p:spPr>
          <a:xfrm>
            <a:off x="1535175" y="1849967"/>
            <a:ext cx="6034025" cy="444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Deficitarna zanimanja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100 % </a:t>
            </a:r>
            <a:r>
              <a:rPr lang="hr-HR" dirty="0" err="1">
                <a:solidFill>
                  <a:schemeClr val="tx1"/>
                </a:solidFill>
                <a:latin typeface="YAD1aZE2q20 0"/>
              </a:rPr>
              <a:t>zapošljivost</a:t>
            </a:r>
            <a:r>
              <a:rPr lang="hr-HR" dirty="0">
                <a:solidFill>
                  <a:schemeClr val="tx1"/>
                </a:solidFill>
                <a:latin typeface="YAD1aZE2q20 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Centar kompetentnosti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Europski projekti mobilnosti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Humanitarna udruga Šegrtsko srce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Stipendiranje učenika – sporazum o suradnji s poduzetnicima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chemeClr val="tx1"/>
                </a:solidFill>
                <a:latin typeface="YAD1aZE2q20 0"/>
              </a:rPr>
              <a:t>Worldskills</a:t>
            </a:r>
            <a:r>
              <a:rPr lang="hr-HR" dirty="0">
                <a:solidFill>
                  <a:schemeClr val="tx1"/>
                </a:solidFill>
                <a:latin typeface="YAD1aZE2q20 0"/>
              </a:rPr>
              <a:t> Croatia – državna natjecanja, smotre, izložbe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Stručni nastavnici, izvrsno okruženje za rad i suvremena oprema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hr-HR" dirty="0">
              <a:solidFill>
                <a:schemeClr val="tx1"/>
              </a:solidFill>
              <a:latin typeface="YAD1aZE2q20 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5B7CEF7-9B76-4B31-BBB2-0E9EE932E6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223" y="1849967"/>
            <a:ext cx="2906181" cy="193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Obrtnička škola Koprivnica - Srednja.hr">
            <a:extLst>
              <a:ext uri="{FF2B5EF4-FFF2-40B4-BE49-F238E27FC236}">
                <a16:creationId xmlns:a16="http://schemas.microsoft.com/office/drawing/2014/main" id="{9AC795B3-FC32-49EC-886B-A03BACD9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440" y="4084642"/>
            <a:ext cx="2945746" cy="2209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94">
            <a:extLst>
              <a:ext uri="{FF2B5EF4-FFF2-40B4-BE49-F238E27FC236}">
                <a16:creationId xmlns:a16="http://schemas.microsoft.com/office/drawing/2014/main" id="{815E81F1-E82A-4288-916E-1A1A620140DB}"/>
              </a:ext>
            </a:extLst>
          </p:cNvPr>
          <p:cNvSpPr txBox="1">
            <a:spLocks/>
          </p:cNvSpPr>
          <p:nvPr/>
        </p:nvSpPr>
        <p:spPr>
          <a:xfrm>
            <a:off x="3017855" y="4383048"/>
            <a:ext cx="7225626" cy="987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alibri"/>
              <a:buNone/>
            </a:pPr>
            <a:r>
              <a:rPr lang="sr-Latn-C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Obrtnička škola Koprivnica</a:t>
            </a:r>
            <a:br>
              <a:rPr lang="sr-Latn-C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Latn-C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Projekti Obrtničke škole Koprivnica</a:t>
            </a:r>
          </a:p>
        </p:txBody>
      </p:sp>
      <p:pic>
        <p:nvPicPr>
          <p:cNvPr id="6" name="Shape 495">
            <a:extLst>
              <a:ext uri="{FF2B5EF4-FFF2-40B4-BE49-F238E27FC236}">
                <a16:creationId xmlns:a16="http://schemas.microsoft.com/office/drawing/2014/main" id="{04C0D643-1537-44EA-92D7-7025661587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9413" t="60907" r="281" b="25804"/>
          <a:stretch/>
        </p:blipFill>
        <p:spPr>
          <a:xfrm>
            <a:off x="3017856" y="1468783"/>
            <a:ext cx="7225626" cy="59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96">
            <a:extLst>
              <a:ext uri="{FF2B5EF4-FFF2-40B4-BE49-F238E27FC236}">
                <a16:creationId xmlns:a16="http://schemas.microsoft.com/office/drawing/2014/main" id="{4A761681-6F95-45F9-B3CB-2453FC6E57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277" y="4556149"/>
            <a:ext cx="604006" cy="6040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97">
            <a:extLst>
              <a:ext uri="{FF2B5EF4-FFF2-40B4-BE49-F238E27FC236}">
                <a16:creationId xmlns:a16="http://schemas.microsoft.com/office/drawing/2014/main" id="{511FD7A3-CAD1-4FD1-AF2D-C4391DAF1C21}"/>
              </a:ext>
            </a:extLst>
          </p:cNvPr>
          <p:cNvSpPr/>
          <p:nvPr/>
        </p:nvSpPr>
        <p:spPr>
          <a:xfrm>
            <a:off x="3017856" y="3420312"/>
            <a:ext cx="7225626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http://www.ss-obrtnicka-koprivnica.skole.hr/</a:t>
            </a:r>
            <a:endParaRPr dirty="0"/>
          </a:p>
        </p:txBody>
      </p:sp>
      <p:pic>
        <p:nvPicPr>
          <p:cNvPr id="9" name="Shape 498">
            <a:extLst>
              <a:ext uri="{FF2B5EF4-FFF2-40B4-BE49-F238E27FC236}">
                <a16:creationId xmlns:a16="http://schemas.microsoft.com/office/drawing/2014/main" id="{DD196C6B-9489-4FD1-A0C7-7853B8D691E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9413" t="48241" r="281" b="38867"/>
          <a:stretch/>
        </p:blipFill>
        <p:spPr>
          <a:xfrm>
            <a:off x="3017856" y="2389925"/>
            <a:ext cx="7225626" cy="57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99">
            <a:extLst>
              <a:ext uri="{FF2B5EF4-FFF2-40B4-BE49-F238E27FC236}">
                <a16:creationId xmlns:a16="http://schemas.microsoft.com/office/drawing/2014/main" id="{6CE41BD9-B182-4C4C-B161-2DC6979F38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7451" y="2345266"/>
            <a:ext cx="713500" cy="71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hape 500">
            <a:extLst>
              <a:ext uri="{FF2B5EF4-FFF2-40B4-BE49-F238E27FC236}">
                <a16:creationId xmlns:a16="http://schemas.microsoft.com/office/drawing/2014/main" id="{B37669E2-2502-47C6-8B90-0FD942FAF1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2118" y="3380018"/>
            <a:ext cx="685165" cy="68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hape 501">
            <a:extLst>
              <a:ext uri="{FF2B5EF4-FFF2-40B4-BE49-F238E27FC236}">
                <a16:creationId xmlns:a16="http://schemas.microsoft.com/office/drawing/2014/main" id="{666A2FD8-9422-41E1-8687-C0B2C89A4D0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6945" y="1468783"/>
            <a:ext cx="590338" cy="590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2918DBC9-BF3E-47D5-9266-718CE36A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hr-HR" dirty="0"/>
              <a:t>Kontakt podaci:</a:t>
            </a:r>
          </a:p>
        </p:txBody>
      </p:sp>
      <p:sp>
        <p:nvSpPr>
          <p:cNvPr id="15" name="Shape 494">
            <a:extLst>
              <a:ext uri="{FF2B5EF4-FFF2-40B4-BE49-F238E27FC236}">
                <a16:creationId xmlns:a16="http://schemas.microsoft.com/office/drawing/2014/main" id="{4AF4C5AB-DFCA-4049-9E03-91ECB1E772E9}"/>
              </a:ext>
            </a:extLst>
          </p:cNvPr>
          <p:cNvSpPr txBox="1">
            <a:spLocks/>
          </p:cNvSpPr>
          <p:nvPr/>
        </p:nvSpPr>
        <p:spPr>
          <a:xfrm>
            <a:off x="3017856" y="5832396"/>
            <a:ext cx="7225626" cy="80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alibri"/>
              <a:buNone/>
            </a:pPr>
            <a:r>
              <a:rPr lang="sr-Latn-CS" sz="22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sr-Latn-CS"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kanal: https://www.youtube.com/@ObrtnickaskolaKoprivnica-2023</a:t>
            </a:r>
          </a:p>
        </p:txBody>
      </p:sp>
      <p:pic>
        <p:nvPicPr>
          <p:cNvPr id="2050" name="Picture 2" descr="Youtube Logo PNGs for Free Download">
            <a:extLst>
              <a:ext uri="{FF2B5EF4-FFF2-40B4-BE49-F238E27FC236}">
                <a16:creationId xmlns:a16="http://schemas.microsoft.com/office/drawing/2014/main" id="{F261FAEB-665B-473A-8B94-3ECAD979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98" y="5815462"/>
            <a:ext cx="899457" cy="8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2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362D3-3267-4B03-9757-B933401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A16D5-CD9F-48B3-BB01-01ED8A80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678905" cy="3886200"/>
          </a:xfrm>
        </p:spPr>
        <p:txBody>
          <a:bodyPr>
            <a:normAutofit/>
          </a:bodyPr>
          <a:lstStyle/>
          <a:p>
            <a:r>
              <a:rPr lang="hr-HR" dirty="0"/>
              <a:t>535 učenika</a:t>
            </a:r>
          </a:p>
          <a:p>
            <a:r>
              <a:rPr lang="hr-HR" dirty="0"/>
              <a:t>30 razrednih odjela</a:t>
            </a:r>
          </a:p>
          <a:p>
            <a:r>
              <a:rPr lang="hr-HR" dirty="0"/>
              <a:t>24 zanimanja</a:t>
            </a:r>
          </a:p>
          <a:p>
            <a:r>
              <a:rPr lang="hr-HR" dirty="0"/>
              <a:t>100 djelatnika</a:t>
            </a:r>
          </a:p>
          <a:p>
            <a:r>
              <a:rPr lang="hr-HR" dirty="0"/>
              <a:t>5 stručnih suradnika</a:t>
            </a:r>
          </a:p>
          <a:p>
            <a:r>
              <a:rPr lang="hr-HR" dirty="0" err="1"/>
              <a:t>Jednosmjenska</a:t>
            </a:r>
            <a:r>
              <a:rPr lang="hr-HR" dirty="0"/>
              <a:t> nastava</a:t>
            </a:r>
          </a:p>
          <a:p>
            <a:r>
              <a:rPr lang="hr-HR" dirty="0"/>
              <a:t>Dvosmjenska nastava</a:t>
            </a:r>
          </a:p>
          <a:p>
            <a:r>
              <a:rPr lang="hr-HR" dirty="0"/>
              <a:t>20.07.2018. – škola proglašena Centrom kompetentnosti iz područja elektrotehnike i računalstva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0D2073B-C49B-45F0-AE35-FE66E936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33" y="1910863"/>
            <a:ext cx="3590421" cy="264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68775AA-D451-45F1-A0E8-B156103E5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661" y="965512"/>
            <a:ext cx="4000501" cy="2502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61" y="3811952"/>
            <a:ext cx="4103077" cy="273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12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362D3-3267-4B03-9757-B933401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 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A16D5-CD9F-48B3-BB01-01ED8A80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678905" cy="3886200"/>
          </a:xfrm>
        </p:spPr>
        <p:txBody>
          <a:bodyPr>
            <a:normAutofit/>
          </a:bodyPr>
          <a:lstStyle/>
          <a:p>
            <a:r>
              <a:rPr lang="hr-HR" dirty="0"/>
              <a:t>Osnovana 1886 god.</a:t>
            </a:r>
          </a:p>
          <a:p>
            <a:r>
              <a:rPr lang="hr-HR" dirty="0"/>
              <a:t>Dvostruka dobitnica nagrade Šegrt Hlapić za najbolju školu - izvođača programa za obrtnička zanimanja</a:t>
            </a:r>
          </a:p>
          <a:p>
            <a:r>
              <a:rPr lang="hr-HR" dirty="0"/>
              <a:t>Nositeljica Erasmus+ akreditacije u strukovnom obrazovanju i osposobljavanju</a:t>
            </a:r>
          </a:p>
          <a:p>
            <a:r>
              <a:rPr lang="hr-HR" dirty="0"/>
              <a:t>Centar kompetentnosti iz područja elektrotehnike i računalstva</a:t>
            </a:r>
          </a:p>
          <a:p>
            <a:r>
              <a:rPr lang="hr-HR" dirty="0"/>
              <a:t>Humanitarna udruga Šegrtsko srce</a:t>
            </a:r>
          </a:p>
          <a:p>
            <a:r>
              <a:rPr lang="hr-HR" dirty="0"/>
              <a:t>Učenička zadruga Zlatne ruke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1E57069-6E60-46F1-8C34-7F570B2C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95" y="4729827"/>
            <a:ext cx="3075641" cy="172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D130DB1-F8D1-44B1-A688-96E9ED591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505" y="781600"/>
            <a:ext cx="2800741" cy="149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3AFFEE2-65CF-4CD1-84A8-C08D52BB6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50" y="3508333"/>
            <a:ext cx="2417441" cy="74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AMPEU - Predlošci za preuzimanje">
            <a:extLst>
              <a:ext uri="{FF2B5EF4-FFF2-40B4-BE49-F238E27FC236}">
                <a16:creationId xmlns:a16="http://schemas.microsoft.com/office/drawing/2014/main" id="{0616EC7C-FB57-400A-8C8D-EA3593243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840" l="7587" r="94297">
                        <a14:foregroundMark x1="7637" y1="26916" x2="8248" y2="53832"/>
                        <a14:foregroundMark x1="37016" y1="64349" x2="40988" y2="64528"/>
                        <a14:foregroundMark x1="44246" y1="60784" x2="44094" y2="70588"/>
                        <a14:foregroundMark x1="52443" y1="64349" x2="53208" y2="66845"/>
                        <a14:foregroundMark x1="50967" y1="59537" x2="51450" y2="61113"/>
                        <a14:foregroundMark x1="56315" y1="61982" x2="56925" y2="58824"/>
                        <a14:foregroundMark x1="55754" y1="64884" x2="56221" y2="62469"/>
                        <a14:foregroundMark x1="62169" y1="61497" x2="61965" y2="68984"/>
                        <a14:foregroundMark x1="73269" y1="62389" x2="73523" y2="71836"/>
                        <a14:foregroundMark x1="80855" y1="63102" x2="80855" y2="67914"/>
                        <a14:foregroundMark x1="90784" y1="58467" x2="90784" y2="65775"/>
                        <a14:foregroundMark x1="94297" y1="67736" x2="94297" y2="67736"/>
                        <a14:backgroundMark x1="51935" y1="64349" x2="51935" y2="64349"/>
                        <a14:backgroundMark x1="52138" y1="63636" x2="52138" y2="63636"/>
                        <a14:backgroundMark x1="51782" y1="62923" x2="51782" y2="62923"/>
                        <a14:backgroundMark x1="51375" y1="61319" x2="52342" y2="64706"/>
                        <a14:backgroundMark x1="52393" y1="63815" x2="52444" y2="65241"/>
                        <a14:backgroundMark x1="56517" y1="62210" x2="56466" y2="62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77" y="2382769"/>
            <a:ext cx="3201146" cy="914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362D3-3267-4B03-9757-B933401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Četverogodišnji programi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A16D5-CD9F-48B3-BB01-01ED8A80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784" y="2040466"/>
            <a:ext cx="3822192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Tehničar za elektroniku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Tehničar za računalstvo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A0D7E78-EB9E-473E-9AC8-76292A23D4C8}"/>
              </a:ext>
            </a:extLst>
          </p:cNvPr>
          <p:cNvSpPr txBox="1">
            <a:spLocks/>
          </p:cNvSpPr>
          <p:nvPr/>
        </p:nvSpPr>
        <p:spPr>
          <a:xfrm>
            <a:off x="7150608" y="2094441"/>
            <a:ext cx="4206406" cy="3964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Upis 24 učenika </a:t>
            </a:r>
          </a:p>
          <a:p>
            <a:r>
              <a:rPr lang="hr-HR" dirty="0"/>
              <a:t>Općeobrazovni i stručni predmeti</a:t>
            </a:r>
          </a:p>
          <a:p>
            <a:r>
              <a:rPr lang="hr-HR" dirty="0"/>
              <a:t>Specijalizirane školske radionice</a:t>
            </a:r>
          </a:p>
          <a:p>
            <a:r>
              <a:rPr lang="hr-HR" dirty="0"/>
              <a:t>Praksa u školi i poduzećima</a:t>
            </a:r>
          </a:p>
          <a:p>
            <a:r>
              <a:rPr lang="hr-HR" dirty="0"/>
              <a:t>Završni rad za stjecanje kvalifikacije</a:t>
            </a:r>
          </a:p>
          <a:p>
            <a:r>
              <a:rPr lang="hr-HR" dirty="0"/>
              <a:t>Mogućnost polaganja ispita državne mature</a:t>
            </a:r>
          </a:p>
          <a:p>
            <a:r>
              <a:rPr lang="hr-HR" dirty="0"/>
              <a:t>Mogućnost nastavka školovanja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870F750-046E-4FE5-80EE-EEBAD5762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"/>
          <a:stretch/>
        </p:blipFill>
        <p:spPr>
          <a:xfrm>
            <a:off x="1316570" y="3107266"/>
            <a:ext cx="3399759" cy="227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1A5F122-B85B-4FAC-829D-CD3C0793D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4707466"/>
            <a:ext cx="314325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78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362D3-3267-4B03-9757-B933401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5528"/>
          </a:xfrm>
        </p:spPr>
        <p:txBody>
          <a:bodyPr/>
          <a:lstStyle/>
          <a:p>
            <a:r>
              <a:rPr lang="hr-HR" dirty="0"/>
              <a:t>Trogodišnji programi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A16D5-CD9F-48B3-BB01-01ED8A80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792" y="0"/>
            <a:ext cx="4169664" cy="70043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automehaničar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autolimar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strojobravar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instalater grijanja i klimatizacije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vodoinstalater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err="1"/>
              <a:t>plinoinstalater</a:t>
            </a:r>
            <a:endParaRPr lang="hr-HR" dirty="0"/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slastičar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pekar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Mesar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ličilac-soboslikar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stolar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monter suhe gradnje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elektromehaničar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elektroničar-mehaničar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elektroinstalater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konobar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kuhar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A0D7E78-EB9E-473E-9AC8-76292A23D4C8}"/>
              </a:ext>
            </a:extLst>
          </p:cNvPr>
          <p:cNvSpPr txBox="1">
            <a:spLocks/>
          </p:cNvSpPr>
          <p:nvPr/>
        </p:nvSpPr>
        <p:spPr>
          <a:xfrm>
            <a:off x="1920240" y="1993392"/>
            <a:ext cx="3822192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Općeobrazovni i stručni predmeti</a:t>
            </a:r>
          </a:p>
          <a:p>
            <a:r>
              <a:rPr lang="hr-HR" dirty="0"/>
              <a:t>Specijalizirane školske radionice</a:t>
            </a:r>
          </a:p>
          <a:p>
            <a:r>
              <a:rPr lang="hr-HR" dirty="0"/>
              <a:t>Praksa u školi i poduzećima</a:t>
            </a:r>
          </a:p>
          <a:p>
            <a:r>
              <a:rPr lang="hr-HR" dirty="0"/>
              <a:t>Završni rad za stjecanje kvalifikacije</a:t>
            </a:r>
          </a:p>
          <a:p>
            <a:r>
              <a:rPr lang="hr-HR" dirty="0"/>
              <a:t>Mogućnost polaganja majstorskog ispita</a:t>
            </a:r>
          </a:p>
          <a:p>
            <a:r>
              <a:rPr lang="hr-HR" dirty="0"/>
              <a:t>Mogućnost nastavka školovanja</a:t>
            </a:r>
          </a:p>
        </p:txBody>
      </p:sp>
    </p:spTree>
    <p:extLst>
      <p:ext uri="{BB962C8B-B14F-4D97-AF65-F5344CB8AC3E}">
        <p14:creationId xmlns:p14="http://schemas.microsoft.com/office/powerpoint/2010/main" val="165244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E362D3-3267-4B03-9757-B933401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Pomoćna zanimanja (TES program)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8A16D5-CD9F-48B3-BB01-01ED8A80E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657" y="1972734"/>
            <a:ext cx="3822192" cy="3581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pomoćni kuhar i slastičar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pomoćni cvjećar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pomoćni pekar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Pomoćni soboslikar i ličilac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A0D7E78-EB9E-473E-9AC8-76292A23D4C8}"/>
              </a:ext>
            </a:extLst>
          </p:cNvPr>
          <p:cNvSpPr txBox="1">
            <a:spLocks/>
          </p:cNvSpPr>
          <p:nvPr/>
        </p:nvSpPr>
        <p:spPr>
          <a:xfrm>
            <a:off x="7335519" y="1972734"/>
            <a:ext cx="3822192" cy="165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Učenici s teškoćama u razvoju </a:t>
            </a:r>
          </a:p>
          <a:p>
            <a:r>
              <a:rPr lang="hr-HR" dirty="0"/>
              <a:t>Trogodišnji program</a:t>
            </a:r>
          </a:p>
          <a:p>
            <a:r>
              <a:rPr lang="hr-HR" dirty="0"/>
              <a:t>Stjecanje niže stručne spreme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A7B7E84-9CAD-4D44-9180-A2F030F090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22371"/>
            <a:ext cx="323999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DB50338-A219-408B-95EA-93417BF0D7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73" y="4026913"/>
            <a:ext cx="323999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C36C53F-19D8-4675-A465-DC98CE4FC41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70" y="4020906"/>
            <a:ext cx="324000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47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AFF54-CEAC-420B-83A2-95BB40D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Centar kompetentnosti u </a:t>
            </a:r>
            <a:br>
              <a:rPr lang="hr-HR" dirty="0"/>
            </a:br>
            <a:r>
              <a:rPr lang="hr-HR" dirty="0"/>
              <a:t>Koprivničko-križevačkoj županiji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28530A-B7A4-47DB-A935-69D92B5EB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368" y="2185416"/>
            <a:ext cx="5004816" cy="4443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i="0" dirty="0">
                <a:solidFill>
                  <a:schemeClr val="tx1"/>
                </a:solidFill>
                <a:effectLst/>
                <a:latin typeface="YAD1aZE2q20 0"/>
              </a:rPr>
              <a:t>Područje elektrotehnike i računalstva: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elektromotorni pogoni,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programiranje PLC-a,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pametne instalacije,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 err="1">
                <a:solidFill>
                  <a:schemeClr val="tx1"/>
                </a:solidFill>
                <a:effectLst/>
                <a:latin typeface="YAD1aZE2q20 0"/>
              </a:rPr>
              <a:t>mikroupravljači</a:t>
            </a:r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obnovljivi izvori energije,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razvoj elektroničkih sklopova,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multimedija i grafički dizajn,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programiranje mobilnih aplikacija,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r>
              <a:rPr lang="hr-HR" i="0" dirty="0">
                <a:solidFill>
                  <a:schemeClr val="tx1"/>
                </a:solidFill>
                <a:effectLst/>
                <a:latin typeface="YAD1aZE2q20 0"/>
              </a:rPr>
              <a:t>web dizajn</a:t>
            </a:r>
            <a:endParaRPr lang="hr-HR" dirty="0">
              <a:solidFill>
                <a:schemeClr val="tx1"/>
              </a:solidFill>
              <a:effectLst/>
              <a:latin typeface="YAD1aZE2q20 0"/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5CA9C23-0C3D-4892-AE0D-CA3CD9502A29}"/>
              </a:ext>
            </a:extLst>
          </p:cNvPr>
          <p:cNvSpPr txBox="1">
            <a:spLocks/>
          </p:cNvSpPr>
          <p:nvPr/>
        </p:nvSpPr>
        <p:spPr>
          <a:xfrm>
            <a:off x="1560576" y="2171700"/>
            <a:ext cx="5004816" cy="444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r-HR" b="1" dirty="0">
                <a:solidFill>
                  <a:schemeClr val="tx1"/>
                </a:solidFill>
                <a:latin typeface="YAD1aZE2q20 0"/>
              </a:rPr>
              <a:t>Vrijednost projekta: 9.500.000,00 €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Dva projekta: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Centar kompetentnosti u Koprivničko-križevačkoj županiji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Razvoj kompetencija kroz učenje temeljeno na radu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Dogradili školu, opremanje najsuvremenijom opremom, stručno usavršavanje nastavnika.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Jedini centar iz područja elektrotehnike i računalstva u ovom dijelu regije.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869" y="0"/>
            <a:ext cx="2376315" cy="23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83BCAB2-FA31-491B-B36F-753197B3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54" y="1965017"/>
            <a:ext cx="9719312" cy="4687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F296123-CA3B-473F-85CF-BB4B9FE024C6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Centar kompetentnosti u Koprivničko-križevačkoj županiji</a:t>
            </a:r>
          </a:p>
        </p:txBody>
      </p:sp>
    </p:spTree>
    <p:extLst>
      <p:ext uri="{BB962C8B-B14F-4D97-AF65-F5344CB8AC3E}">
        <p14:creationId xmlns:p14="http://schemas.microsoft.com/office/powerpoint/2010/main" val="323053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AFF54-CEAC-420B-83A2-95BB40D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Humanitarna udruga Šegrtsko srce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45CA9C23-0C3D-4892-AE0D-CA3CD9502A29}"/>
              </a:ext>
            </a:extLst>
          </p:cNvPr>
          <p:cNvSpPr txBox="1">
            <a:spLocks/>
          </p:cNvSpPr>
          <p:nvPr/>
        </p:nvSpPr>
        <p:spPr>
          <a:xfrm>
            <a:off x="1560575" y="2171700"/>
            <a:ext cx="10241957" cy="4443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djeluje od 2014. g.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donacije i članarine djelatnika Škole i ostalih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pomoć učenicima slabijeg imovinskog stanja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udžbenici, obroci, sanitarni pregledi, prijevoz, odjeća i obuća, stručni izleti, maturalne večere...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oko 90 korisnika godišnje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r-HR" dirty="0">
                <a:solidFill>
                  <a:schemeClr val="tx1"/>
                </a:solidFill>
                <a:latin typeface="YAD1aZE2q20 0"/>
              </a:rPr>
              <a:t>• nagrada</a:t>
            </a:r>
            <a:r>
              <a:rPr lang="hr-HR" b="1" dirty="0">
                <a:solidFill>
                  <a:schemeClr val="tx1"/>
                </a:solidFill>
                <a:latin typeface="YAD1aZE2q20 0"/>
              </a:rPr>
              <a:t> Ponos Hrvatske</a:t>
            </a:r>
            <a:endParaRPr lang="hr-H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51649C5D-C416-44EF-8AE8-C738D2B5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97" y="1684868"/>
            <a:ext cx="4372427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egrtska obitelj">
            <a:extLst>
              <a:ext uri="{FF2B5EF4-FFF2-40B4-BE49-F238E27FC236}">
                <a16:creationId xmlns:a16="http://schemas.microsoft.com/office/drawing/2014/main" id="{3450F566-B5FD-4969-83B1-D9C530CE8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50217"/>
            <a:ext cx="1219200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1228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TM10001105[[fn=Žetva]]</Template>
  <TotalTime>208</TotalTime>
  <Words>488</Words>
  <Application>Microsoft Office PowerPoint</Application>
  <PresentationFormat>Široki zaslon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YAD1aZE2q20 0</vt:lpstr>
      <vt:lpstr>Žetva</vt:lpstr>
      <vt:lpstr>Obrtnička škola koprivnica</vt:lpstr>
      <vt:lpstr>O školi</vt:lpstr>
      <vt:lpstr>O školi</vt:lpstr>
      <vt:lpstr>Četverogodišnji programi</vt:lpstr>
      <vt:lpstr>Trogodišnji programi</vt:lpstr>
      <vt:lpstr>Pomoćna zanimanja (TES program)</vt:lpstr>
      <vt:lpstr>Centar kompetentnosti u  Koprivničko-križevačkoj županiji</vt:lpstr>
      <vt:lpstr>PowerPoint prezentacija</vt:lpstr>
      <vt:lpstr>Humanitarna udruga Šegrtsko srce</vt:lpstr>
      <vt:lpstr>Erasmus+</vt:lpstr>
      <vt:lpstr>Zašto odabrati Obrtničku školu Koprivnica</vt:lpstr>
      <vt:lpstr>Kontakt podaci: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Obrtnička škola koprivnica</dc:title>
  <dc:creator>Dubravka Jakupec</dc:creator>
  <cp:lastModifiedBy>Dubravka Jakupec</cp:lastModifiedBy>
  <cp:revision>17</cp:revision>
  <dcterms:created xsi:type="dcterms:W3CDTF">2024-02-14T09:33:15Z</dcterms:created>
  <dcterms:modified xsi:type="dcterms:W3CDTF">2024-05-29T10:37:38Z</dcterms:modified>
</cp:coreProperties>
</file>